
<file path=[Content_Types].xml><?xml version="1.0" encoding="utf-8"?>
<Types xmlns="http://schemas.openxmlformats.org/package/2006/content-types"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9756775" cx="12993675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599">
          <p15:clr>
            <a:srgbClr val="A4A3A4"/>
          </p15:clr>
        </p15:guide>
        <p15:guide id="2" pos="781">
          <p15:clr>
            <a:srgbClr val="A4A3A4"/>
          </p15:clr>
        </p15:guide>
        <p15:guide id="3" orient="horz" pos="225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602841B1-403D-4B86-848D-5A68765A9725}">
  <a:tblStyle styleId="{602841B1-403D-4B86-848D-5A68765A972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599" orient="horz"/>
        <p:guide pos="781"/>
        <p:guide pos="2257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374775" y="1143000"/>
            <a:ext cx="410845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7fc430421_0_36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7fc430421_0_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Please have your agenda open, all the links to the docs are in there.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g37fc430421_0_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0dd335d16a_0_14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10dd335d16a_0_1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10dd335d16a_0_1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108f066833_0_29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108f066833_0_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1108f066833_0_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108f066833_0_23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1108f066833_0_2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1108f066833_0_2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1108f066833_0_3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1108f066833_0_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"/>
          </a:p>
        </p:txBody>
      </p:sp>
      <p:sp>
        <p:nvSpPr>
          <p:cNvPr id="183" name="Google Shape;183;g1108f066833_0_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108f066833_0_41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1108f066833_0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1108f066833_0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108f066833_0_47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1108f066833_0_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1108f066833_0_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108f066833_0_53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1108f066833_0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g1108f066833_0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76b49ba72d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76b49ba72d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g76b49ba72d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76b49ba72d_0_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76b49ba72d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222222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g76b49ba72d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76b49ba72d_0_5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76b49ba72d_0_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g76b49ba72d_0_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c2ad51ed95_0_0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c2ad51ed95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c2ad51ed95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6b49ba72d_0_1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6b49ba72d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76b49ba72d_0_1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108f066833_0_5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108f066833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108f066833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108f066833_0_17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108f066833_0_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/>
          </a:p>
        </p:txBody>
      </p:sp>
      <p:sp>
        <p:nvSpPr>
          <p:cNvPr id="148" name="Google Shape;148;g1108f066833_0_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0dd335d16a_0_8:notes"/>
          <p:cNvSpPr/>
          <p:nvPr>
            <p:ph idx="2" type="sldImg"/>
          </p:nvPr>
        </p:nvSpPr>
        <p:spPr>
          <a:xfrm>
            <a:off x="1374775" y="1143000"/>
            <a:ext cx="41085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0dd335d16a_0_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0dd335d16a_0_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10.gif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gif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12.gif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12.gif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10.gif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0.gif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2.gif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Relationship Id="rId3" Type="http://schemas.openxmlformats.org/officeDocument/2006/relationships/image" Target="../media/image12.gif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0.gif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esentation title">
  <p:cSld name="Presentation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title"/>
          </p:nvPr>
        </p:nvSpPr>
        <p:spPr>
          <a:xfrm>
            <a:off x="649685" y="4227812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800"/>
              <a:buFont typeface="Cambria"/>
              <a:buNone/>
              <a:defRPr b="1" i="0" sz="8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TEF Gold logo words transparent.gif" id="14" name="Google Shape;14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29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2">
  <p:cSld name="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b="1" i="0" sz="6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4" name="Google Shape;54;p11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1"/>
          <p:cNvSpPr txBox="1"/>
          <p:nvPr>
            <p:ph idx="2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1"/>
          <p:cNvSpPr/>
          <p:nvPr>
            <p:ph idx="3" type="pic"/>
          </p:nvPr>
        </p:nvSpPr>
        <p:spPr>
          <a:xfrm>
            <a:off x="8064501" y="2632075"/>
            <a:ext cx="4345214" cy="5282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transparent.gif" id="58" name="Google Shape;5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29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1">
  <p:cSld name="Simple 1">
    <p:bg>
      <p:bgPr>
        <a:noFill/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mple 2">
  <p:cSld name="Simple 2">
    <p:bg>
      <p:bgPr>
        <a:noFill/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b="1" i="0" sz="6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4" name="Google Shape;64;p13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3"/>
          <p:cNvSpPr/>
          <p:nvPr>
            <p:ph idx="2" type="pic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3"/>
          <p:cNvSpPr txBox="1"/>
          <p:nvPr>
            <p:ph idx="3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3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1">
  <p:cSld name="Charcoal 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4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2">
  <p:cSld name="Charcoal 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b="1" i="0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3" name="Google Shape;73;p15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5"/>
          <p:cNvSpPr/>
          <p:nvPr>
            <p:ph idx="2" type="pic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5"/>
          <p:cNvSpPr txBox="1"/>
          <p:nvPr>
            <p:ph idx="3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1">
  <p:cSld name="Charcoal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white transparent.gif" id="80" name="Google Shape;8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30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logo 2">
  <p:cSld name="Charcoal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b="1" i="0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3" name="Google Shape;83;p17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7"/>
          <p:cNvSpPr/>
          <p:nvPr>
            <p:ph idx="2" type="pic"/>
          </p:nvPr>
        </p:nvSpPr>
        <p:spPr>
          <a:xfrm>
            <a:off x="8064501" y="2632075"/>
            <a:ext cx="4345214" cy="52927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7"/>
          <p:cNvSpPr txBox="1"/>
          <p:nvPr>
            <p:ph idx="3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7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white transparent.gif" id="87" name="Google Shape;8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30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1">
  <p:cSld name="Charcoal Simple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Simple 2">
  <p:cSld name="Charcoal Simpl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b="1" i="0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3" name="Google Shape;93;p19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/>
          <p:nvPr>
            <p:ph idx="2" type="pic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1">
  <p:cSld name="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3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transparent.gif" id="18" name="Google Shape;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29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and logo 2">
  <p:cSld name="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b="1" i="0" sz="6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" name="Google Shape;21;p4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idx="2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3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4"/>
          <p:cNvSpPr/>
          <p:nvPr>
            <p:ph idx="4" type="pic"/>
          </p:nvPr>
        </p:nvSpPr>
        <p:spPr>
          <a:xfrm>
            <a:off x="8064501" y="2632075"/>
            <a:ext cx="4345214" cy="528221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transparent.gif" id="25" name="Google Shape;2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29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1">
  <p:cSld name="Charcoal watermark and 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white transparent.gif" id="29" name="Google Shape;29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30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harcoal watermark and logo 2">
  <p:cSld name="Charcoal watermark and log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mbria"/>
              <a:buNone/>
              <a:defRPr b="1" i="0" sz="6000" u="none" cap="none" strike="noStrike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6"/>
          <p:cNvSpPr/>
          <p:nvPr>
            <p:ph idx="2" type="pic"/>
          </p:nvPr>
        </p:nvSpPr>
        <p:spPr>
          <a:xfrm>
            <a:off x="8064501" y="2632076"/>
            <a:ext cx="4345214" cy="5387318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6"/>
          <p:cNvSpPr txBox="1"/>
          <p:nvPr>
            <p:ph idx="3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white transparent.gif" id="36" name="Google Shape;3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30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size image">
  <p:cSld name="Full size image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>
            <p:ph idx="2" type="pic"/>
          </p:nvPr>
        </p:nvSpPr>
        <p:spPr>
          <a:xfrm>
            <a:off x="0" y="0"/>
            <a:ext cx="12993688" cy="9756775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1">
  <p:cSld name="Watermark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8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8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Watermark 2">
  <p:cSld name="Watermark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type="ctrTitle"/>
          </p:nvPr>
        </p:nvSpPr>
        <p:spPr>
          <a:xfrm>
            <a:off x="974527" y="2632696"/>
            <a:ext cx="6944830" cy="1096766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mbria"/>
              <a:buNone/>
              <a:defRPr b="1" i="0" sz="6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4" name="Google Shape;44;p9"/>
          <p:cNvSpPr txBox="1"/>
          <p:nvPr>
            <p:ph idx="1" type="subTitle"/>
          </p:nvPr>
        </p:nvSpPr>
        <p:spPr>
          <a:xfrm>
            <a:off x="974527" y="3729462"/>
            <a:ext cx="6944830" cy="776599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25303B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800"/>
              </a:spcBef>
              <a:spcAft>
                <a:spcPts val="0"/>
              </a:spcAft>
              <a:buClr>
                <a:srgbClr val="8A8C8F"/>
              </a:buClr>
              <a:buSzPts val="4000"/>
              <a:buFont typeface="Arial"/>
              <a:buNone/>
              <a:defRPr b="0" i="0" sz="40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680"/>
              </a:spcBef>
              <a:spcAft>
                <a:spcPts val="0"/>
              </a:spcAft>
              <a:buClr>
                <a:srgbClr val="8A8C8F"/>
              </a:buClr>
              <a:buSzPts val="3400"/>
              <a:buFont typeface="Arial"/>
              <a:buNone/>
              <a:defRPr b="0" i="0" sz="34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560"/>
              </a:spcBef>
              <a:spcAft>
                <a:spcPts val="0"/>
              </a:spcAft>
              <a:buClr>
                <a:srgbClr val="8A8C8F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A8C8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2" type="body"/>
          </p:nvPr>
        </p:nvSpPr>
        <p:spPr>
          <a:xfrm>
            <a:off x="974725" y="4523700"/>
            <a:ext cx="6944632" cy="68996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31800" lvl="3" marL="18288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31800" lvl="4" marL="22860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»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9"/>
          <p:cNvSpPr/>
          <p:nvPr>
            <p:ph idx="3" type="pic"/>
          </p:nvPr>
        </p:nvSpPr>
        <p:spPr>
          <a:xfrm>
            <a:off x="8064501" y="2632075"/>
            <a:ext cx="4345214" cy="6284913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4" type="body"/>
          </p:nvPr>
        </p:nvSpPr>
        <p:spPr>
          <a:xfrm>
            <a:off x="974725" y="5213666"/>
            <a:ext cx="6944632" cy="3722516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39116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25303B"/>
              </a:buClr>
              <a:buSzPts val="2560"/>
              <a:buFont typeface="Noto Sans Symbols"/>
              <a:buChar char="▪"/>
              <a:defRPr b="0" i="0" sz="32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–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31800" lvl="2" marL="13716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go 1">
  <p:cSld name="Log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649288" y="4681538"/>
            <a:ext cx="6789737" cy="1912937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pic>
        <p:nvPicPr>
          <p:cNvPr descr="TEF Gold logo words transparent.gif" id="51" name="Google Shape;5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942994" y="8821329"/>
            <a:ext cx="2514684" cy="5980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649685" y="3238980"/>
            <a:ext cx="11694319" cy="1626129"/>
          </a:xfrm>
          <a:prstGeom prst="rect">
            <a:avLst/>
          </a:prstGeom>
          <a:noFill/>
          <a:ln>
            <a:noFill/>
          </a:ln>
        </p:spPr>
        <p:txBody>
          <a:bodyPr anchorCtr="0" anchor="ctr" bIns="65000" lIns="130000" spcFirstLastPara="1" rIns="130000" wrap="square" tIns="650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800"/>
              <a:buFont typeface="Cambria"/>
              <a:buNone/>
              <a:defRPr b="1" i="0" sz="7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649685" y="5057136"/>
            <a:ext cx="11694319" cy="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65000" lIns="130000" spcFirstLastPara="1" rIns="130000" wrap="square" tIns="650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25303B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25303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82600" lvl="1" marL="914400" marR="0" rtl="0" algn="l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–"/>
              <a:defRPr b="0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44500" lvl="2" marL="1371600" marR="0" rtl="0" algn="l">
              <a:spcBef>
                <a:spcPts val="68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Char char="•"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6400" lvl="3" marL="1828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6400" lvl="4" marL="22860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»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6400" lvl="5" marL="2743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6400" lvl="6" marL="3200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6400" lvl="7" marL="36576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6400" lvl="8" marL="41148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ocs.google.com/document/d/1zh0gXWLasD4ULlCLHIqBKViXOdTjqbdcWBGLNqzUilk/edit#1x-EiflBinH2BqtyxAB6V7wLeJWKHQMkQ/edit#heading=h.gjdgxs" TargetMode="External"/><Relationship Id="rId4" Type="http://schemas.openxmlformats.org/officeDocument/2006/relationships/hyperlink" Target="https://docs.google.com/document/d/1d3B4erXVC6HWXyzb6WXOzt_eqqrLGvww8f_L48F3ztA/edit#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s://drive.google.com/drive/folders/1in1wNB_NpUik3eISx4kayhyESCTwyW-c?usp=sharing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docs.google.com/document/d/1ZBCoUviU6dUEJab88PYUkEcP7zv0DvRlNsHJbWtYbsM/edit#heading=h.sct4o4yyuhs8" TargetMode="External"/><Relationship Id="rId4" Type="http://schemas.openxmlformats.org/officeDocument/2006/relationships/hyperlink" Target="https://docs.google.com/document/d/1w-C20Kr5fJdvGN0zDCBDljEs6pKja37yAuqHs32_8NI/edit#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docs.google.com/document/d/188mPx1NkH2bnadYa7sAq4Nteo8nmdSIo/edit" TargetMode="External"/><Relationship Id="rId4" Type="http://schemas.openxmlformats.org/officeDocument/2006/relationships/hyperlink" Target="https://docs.google.com/document/d/1MQFFGO3HmYpaPWph8tIgIn_Vc9Jt8bZqBF9FzUt5DFE/edit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649675" y="4227800"/>
            <a:ext cx="120144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Maths Mentor Meeting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9"/>
          <p:cNvSpPr txBox="1"/>
          <p:nvPr>
            <p:ph type="title"/>
          </p:nvPr>
        </p:nvSpPr>
        <p:spPr>
          <a:xfrm>
            <a:off x="320060" y="9124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Quantitative Approach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9"/>
          <p:cNvPicPr preferRelativeResize="0"/>
          <p:nvPr/>
        </p:nvPicPr>
        <p:blipFill rotWithShape="1">
          <a:blip r:embed="rId3">
            <a:alphaModFix/>
          </a:blip>
          <a:srcRect b="6706" l="26383" r="31758" t="34666"/>
          <a:stretch/>
        </p:blipFill>
        <p:spPr>
          <a:xfrm>
            <a:off x="320050" y="2538425"/>
            <a:ext cx="8843400" cy="6967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0"/>
          <p:cNvSpPr txBox="1"/>
          <p:nvPr>
            <p:ph type="title"/>
          </p:nvPr>
        </p:nvSpPr>
        <p:spPr>
          <a:xfrm>
            <a:off x="649698" y="2650355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Looking Forward</a:t>
            </a: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 Section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30"/>
          <p:cNvSpPr txBox="1"/>
          <p:nvPr>
            <p:ph idx="1" type="body"/>
          </p:nvPr>
        </p:nvSpPr>
        <p:spPr>
          <a:xfrm>
            <a:off x="649300" y="4681550"/>
            <a:ext cx="10409700" cy="32379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Overview of Placement 2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Planning for Placement 2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1"/>
          <p:cNvSpPr txBox="1"/>
          <p:nvPr>
            <p:ph type="title"/>
          </p:nvPr>
        </p:nvSpPr>
        <p:spPr>
          <a:xfrm>
            <a:off x="364285" y="10450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Overview of Placement 2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31"/>
          <p:cNvSpPr txBox="1"/>
          <p:nvPr>
            <p:ph idx="1" type="body"/>
          </p:nvPr>
        </p:nvSpPr>
        <p:spPr>
          <a:xfrm>
            <a:off x="607225" y="3932400"/>
            <a:ext cx="11522700" cy="4326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-457200" lvl="0" marL="914400" rtl="0" algn="l">
              <a:lnSpc>
                <a:spcPct val="2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Key dates </a:t>
            </a:r>
            <a:r>
              <a:rPr lang="en-US" sz="3600" u="sng">
                <a:solidFill>
                  <a:schemeClr val="hlink"/>
                </a:solidFill>
                <a:hlinkClick r:id="rId3"/>
              </a:rPr>
              <a:t>Programme</a:t>
            </a:r>
            <a:endParaRPr sz="3600">
              <a:solidFill>
                <a:srgbClr val="9900FF"/>
              </a:solidFill>
            </a:endParaRPr>
          </a:p>
          <a:p>
            <a:pPr indent="-457200" lvl="0" marL="914400" rtl="0" algn="l">
              <a:lnSpc>
                <a:spcPct val="200000"/>
              </a:lnSpc>
              <a:spcBef>
                <a:spcPts val="72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Assignment 3 </a:t>
            </a:r>
            <a:r>
              <a:rPr lang="en-US" sz="36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Task</a:t>
            </a:r>
            <a:endParaRPr sz="3600"/>
          </a:p>
          <a:p>
            <a:pPr indent="-457200" lvl="0" marL="914400" rtl="0" algn="l">
              <a:lnSpc>
                <a:spcPct val="200000"/>
              </a:lnSpc>
              <a:spcBef>
                <a:spcPts val="720"/>
              </a:spcBef>
              <a:spcAft>
                <a:spcPts val="0"/>
              </a:spcAft>
              <a:buSzPts val="3600"/>
              <a:buChar char="●"/>
            </a:pPr>
            <a:r>
              <a:rPr lang="en-US" sz="3600"/>
              <a:t>Professional Enrichment</a:t>
            </a: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2"/>
          <p:cNvSpPr txBox="1"/>
          <p:nvPr>
            <p:ph type="title"/>
          </p:nvPr>
        </p:nvSpPr>
        <p:spPr>
          <a:xfrm>
            <a:off x="364285" y="10450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7. Planning for Placement 2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32"/>
          <p:cNvSpPr txBox="1"/>
          <p:nvPr>
            <p:ph idx="1" type="body"/>
          </p:nvPr>
        </p:nvSpPr>
        <p:spPr>
          <a:xfrm>
            <a:off x="607225" y="2671025"/>
            <a:ext cx="11522700" cy="67752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Placement 1, block 1 focus on CCF 1, 4, 7.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Block 2 takes on a focus for 2, 5 and 6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In placement 2 trainees are focusing on:</a:t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t/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 CCF 3( subject and curriculum knowledge) and </a:t>
            </a:r>
            <a:endParaRPr sz="3000"/>
          </a:p>
          <a:p>
            <a:pPr indent="-4191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CCF 8 (wider professional responsibilities)</a:t>
            </a:r>
            <a:endParaRPr sz="3000"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45720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>
                <a:solidFill>
                  <a:schemeClr val="dk1"/>
                </a:solidFill>
              </a:rPr>
              <a:t>whilst still collecting evidence of CCF 2, 5 and 6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Mentor meeting prompts </a:t>
            </a:r>
            <a:r>
              <a:rPr lang="en-US" sz="3000" u="sng">
                <a:solidFill>
                  <a:schemeClr val="hlink"/>
                </a:solidFill>
                <a:hlinkClick r:id="rId3"/>
              </a:rPr>
              <a:t>(ADD LINK) </a:t>
            </a:r>
            <a:endParaRPr sz="30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  <a:p>
            <a:pPr indent="-4191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-"/>
            </a:pPr>
            <a:r>
              <a:rPr lang="en-US" sz="3000"/>
              <a:t>Trainee tasks to evidence CCF 3 &amp; 8 (LINK)</a:t>
            </a:r>
            <a:endParaRPr sz="3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3"/>
          <p:cNvSpPr txBox="1"/>
          <p:nvPr>
            <p:ph type="title"/>
          </p:nvPr>
        </p:nvSpPr>
        <p:spPr>
          <a:xfrm>
            <a:off x="649698" y="2650355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OFSTED Preparation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33"/>
          <p:cNvSpPr txBox="1"/>
          <p:nvPr>
            <p:ph idx="1" type="body"/>
          </p:nvPr>
        </p:nvSpPr>
        <p:spPr>
          <a:xfrm>
            <a:off x="649300" y="4681550"/>
            <a:ext cx="10409700" cy="32379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Our vision and curriculum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Key messages and resources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4"/>
          <p:cNvSpPr txBox="1"/>
          <p:nvPr>
            <p:ph type="title"/>
          </p:nvPr>
        </p:nvSpPr>
        <p:spPr>
          <a:xfrm>
            <a:off x="364274" y="1045025"/>
            <a:ext cx="123891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Our Vision and Curriculum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34"/>
          <p:cNvSpPr txBox="1"/>
          <p:nvPr>
            <p:ph idx="1" type="body"/>
          </p:nvPr>
        </p:nvSpPr>
        <p:spPr>
          <a:xfrm>
            <a:off x="607225" y="3932400"/>
            <a:ext cx="11522700" cy="4326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lnSpc>
                <a:spcPct val="106999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Vision Statement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u="sng">
                <a:solidFill>
                  <a:srgbClr val="1155CC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Briefing sheet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5"/>
          <p:cNvSpPr txBox="1"/>
          <p:nvPr>
            <p:ph type="title"/>
          </p:nvPr>
        </p:nvSpPr>
        <p:spPr>
          <a:xfrm>
            <a:off x="364274" y="1045025"/>
            <a:ext cx="123891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AOB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35"/>
          <p:cNvSpPr txBox="1"/>
          <p:nvPr>
            <p:ph idx="1" type="body"/>
          </p:nvPr>
        </p:nvSpPr>
        <p:spPr>
          <a:xfrm>
            <a:off x="607225" y="3932400"/>
            <a:ext cx="11522700" cy="4326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506985" y="2230062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-774700" lvl="0" marL="457200" rtl="0" algn="l">
              <a:spcBef>
                <a:spcPts val="0"/>
              </a:spcBef>
              <a:spcAft>
                <a:spcPts val="0"/>
              </a:spcAft>
              <a:buSzPts val="8600"/>
              <a:buFont typeface="Calibri"/>
              <a:buAutoNum type="arabicPeriod"/>
            </a:pP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Welcome, apologies and introductions</a:t>
            </a:r>
            <a:endParaRPr sz="86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2"/>
          <p:cNvSpPr txBox="1"/>
          <p:nvPr>
            <p:ph type="title"/>
          </p:nvPr>
        </p:nvSpPr>
        <p:spPr>
          <a:xfrm>
            <a:off x="649698" y="2650355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600">
                <a:latin typeface="Calibri"/>
                <a:ea typeface="Calibri"/>
                <a:cs typeface="Calibri"/>
                <a:sym typeface="Calibri"/>
              </a:rPr>
              <a:t>Review Section</a:t>
            </a:r>
            <a:endParaRPr sz="4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22"/>
          <p:cNvSpPr txBox="1"/>
          <p:nvPr>
            <p:ph idx="1" type="body"/>
          </p:nvPr>
        </p:nvSpPr>
        <p:spPr>
          <a:xfrm>
            <a:off x="649300" y="4681550"/>
            <a:ext cx="10409700" cy="32379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Review of  Placement 1 (trainee focus)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Review of  Placement 1 (mentor focus)</a:t>
            </a:r>
            <a:endParaRPr sz="3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00">
                <a:solidFill>
                  <a:srgbClr val="000000"/>
                </a:solidFill>
              </a:rPr>
              <a:t>Review of Placement 1 (tutor team focus)</a:t>
            </a:r>
            <a:endParaRPr sz="37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114585" y="10450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Trainee Focus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499425" y="3004875"/>
            <a:ext cx="11522700" cy="55746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15 enrolled in September (same number as last year)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+ 1 completed an additional placement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1 gone on LOA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0 withdrawals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15 passed assignment 1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0 below standard in review 1</a:t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>
                <a:solidFill>
                  <a:schemeClr val="dk1"/>
                </a:solidFill>
              </a:rPr>
              <a:t>1 has secured their first post</a:t>
            </a:r>
            <a:endParaRPr sz="3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4"/>
          <p:cNvSpPr txBox="1"/>
          <p:nvPr>
            <p:ph type="title"/>
          </p:nvPr>
        </p:nvSpPr>
        <p:spPr>
          <a:xfrm>
            <a:off x="346885" y="331855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2. Trainee Focus (2)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24"/>
          <p:cNvSpPr txBox="1"/>
          <p:nvPr>
            <p:ph idx="1" type="body"/>
          </p:nvPr>
        </p:nvSpPr>
        <p:spPr>
          <a:xfrm>
            <a:off x="9422200" y="3174625"/>
            <a:ext cx="3295500" cy="22656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600"/>
              <a:t>Strength, experience, </a:t>
            </a:r>
            <a:endParaRPr sz="3600"/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rPr lang="en-US" sz="3600"/>
              <a:t>area to develop</a:t>
            </a:r>
            <a:endParaRPr sz="3600"/>
          </a:p>
        </p:txBody>
      </p:sp>
      <p:graphicFrame>
        <p:nvGraphicFramePr>
          <p:cNvPr id="130" name="Google Shape;130;p24"/>
          <p:cNvGraphicFramePr/>
          <p:nvPr/>
        </p:nvGraphicFramePr>
        <p:xfrm>
          <a:off x="968975" y="18816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{602841B1-403D-4B86-848D-5A68765A9725}</a:tableStyleId>
              </a:tblPr>
              <a:tblGrid>
                <a:gridCol w="2730300"/>
                <a:gridCol w="2730300"/>
                <a:gridCol w="2730300"/>
              </a:tblGrid>
              <a:tr h="7443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Trainee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First Placement Mentor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Second Placement Mentor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Mark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Martin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Neil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762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Phoebe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Sam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Mike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Cameron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Paddy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Adam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Emma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Paula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Lauren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Karen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LOA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Katie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Karen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Alex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Ryan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Tasmin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Justin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Rosie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Emma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Rachel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Luke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Rachel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Jayne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Paddy 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Lily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Hannah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Naomi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Caitlin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Tom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Alex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Sarah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Robyn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Karen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Eszter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Ed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Karen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52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Will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19050" marB="19050" marR="28575" marL="28575" anchor="b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John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9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Tony</a:t>
                      </a:r>
                      <a:endParaRPr sz="19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5"/>
          <p:cNvSpPr txBox="1"/>
          <p:nvPr>
            <p:ph type="title"/>
          </p:nvPr>
        </p:nvSpPr>
        <p:spPr>
          <a:xfrm>
            <a:off x="292935" y="1312605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800">
                <a:latin typeface="Calibri"/>
                <a:ea typeface="Calibri"/>
                <a:cs typeface="Calibri"/>
                <a:sym typeface="Calibri"/>
              </a:rPr>
              <a:t>3. Mentor Focus-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Jamboard</a:t>
            </a:r>
            <a:endParaRPr b="0" sz="4800"/>
          </a:p>
        </p:txBody>
      </p:sp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667150" y="3397275"/>
            <a:ext cx="11818800" cy="52359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-457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Mentoring strengths</a:t>
            </a:r>
            <a:endParaRPr sz="36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</a:rPr>
              <a:t>“To what extent did feedback from subject mentors and host teachers help you to develop as a teacher and grow in you understanding and application of key CCF areas (1,4,7)”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Excellent:</a:t>
            </a:r>
            <a:r>
              <a:rPr lang="en-US" sz="1800">
                <a:solidFill>
                  <a:srgbClr val="000000"/>
                </a:solidFill>
              </a:rPr>
              <a:t> 71.4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Good:</a:t>
            </a:r>
            <a:r>
              <a:rPr lang="en-US" sz="1800">
                <a:solidFill>
                  <a:srgbClr val="000000"/>
                </a:solidFill>
              </a:rPr>
              <a:t> 26.4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Total E+G: 97.8%</a:t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5303B"/>
                </a:solidFill>
              </a:rPr>
              <a:t>Support, discussion and feedback from your subject mentor</a:t>
            </a:r>
            <a:endParaRPr sz="1800">
              <a:solidFill>
                <a:srgbClr val="25303B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Excellent:</a:t>
            </a:r>
            <a:r>
              <a:rPr lang="en-US" sz="1800">
                <a:solidFill>
                  <a:srgbClr val="000000"/>
                </a:solidFill>
              </a:rPr>
              <a:t> 74.7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Good:</a:t>
            </a:r>
            <a:r>
              <a:rPr lang="en-US" sz="1800">
                <a:solidFill>
                  <a:srgbClr val="000000"/>
                </a:solidFill>
              </a:rPr>
              <a:t> 19.8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000000"/>
                </a:solidFill>
              </a:rPr>
              <a:t>Total E+G:  94.5%</a:t>
            </a:r>
            <a:endParaRPr sz="18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Mentor meetings and CCF provision</a:t>
            </a:r>
            <a:endParaRPr sz="3600">
              <a:solidFill>
                <a:srgbClr val="000000"/>
              </a:solidFill>
            </a:endParaRPr>
          </a:p>
          <a:p>
            <a:pPr indent="-4572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Calibri"/>
              <a:buChar char="●"/>
            </a:pPr>
            <a:r>
              <a:rPr lang="en-US" sz="3600">
                <a:solidFill>
                  <a:srgbClr val="000000"/>
                </a:solidFill>
              </a:rPr>
              <a:t>First visits</a:t>
            </a:r>
            <a:endParaRPr sz="3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 txBox="1"/>
          <p:nvPr>
            <p:ph type="title"/>
          </p:nvPr>
        </p:nvSpPr>
        <p:spPr>
          <a:xfrm>
            <a:off x="310785" y="10450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Tutor Team Focus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26"/>
          <p:cNvSpPr txBox="1"/>
          <p:nvPr>
            <p:ph idx="1" type="body"/>
          </p:nvPr>
        </p:nvSpPr>
        <p:spPr>
          <a:xfrm>
            <a:off x="607225" y="3932400"/>
            <a:ext cx="11522700" cy="43260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3"/>
              </a:rPr>
              <a:t>Action Plan</a:t>
            </a:r>
            <a:endParaRPr sz="3600"/>
          </a:p>
          <a:p>
            <a:pPr indent="-457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Embedding of CCF</a:t>
            </a:r>
            <a:endParaRPr sz="3600"/>
          </a:p>
          <a:p>
            <a:pPr indent="-457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Taught programme restructure</a:t>
            </a:r>
            <a:endParaRPr sz="3600"/>
          </a:p>
          <a:p>
            <a:pPr indent="-457200" lvl="4" marL="22860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</a:pPr>
            <a:r>
              <a:rPr lang="en-US" sz="3600"/>
              <a:t>Enhance support for mentors</a:t>
            </a:r>
            <a:endParaRPr sz="3600"/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en-US" sz="3600" u="sng">
                <a:solidFill>
                  <a:schemeClr val="hlink"/>
                </a:solidFill>
                <a:hlinkClick r:id="rId4"/>
              </a:rPr>
              <a:t>Trainee CCF Audit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64285" y="10450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. Review Process Focus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27"/>
          <p:cNvSpPr txBox="1"/>
          <p:nvPr>
            <p:ph idx="1" type="body"/>
          </p:nvPr>
        </p:nvSpPr>
        <p:spPr>
          <a:xfrm>
            <a:off x="607225" y="2538425"/>
            <a:ext cx="11522700" cy="57201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Review 2 is due on Friday 4th February</a:t>
            </a:r>
            <a:endParaRPr sz="3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>
                <a:solidFill>
                  <a:schemeClr val="dk1"/>
                </a:solidFill>
              </a:rPr>
              <a:t>Breakout rooms Jamboard: </a:t>
            </a:r>
            <a:endParaRPr sz="3600"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</a:endParaRPr>
          </a:p>
          <a:p>
            <a:pPr indent="-4572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Char char="-"/>
            </a:pPr>
            <a:r>
              <a:rPr lang="en-US" sz="3600"/>
              <a:t>What’s the key information needed on a review for trainees, mentors and tutors</a:t>
            </a:r>
            <a:endParaRPr sz="36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20060" y="912430"/>
            <a:ext cx="11694300" cy="1626000"/>
          </a:xfrm>
          <a:prstGeom prst="rect">
            <a:avLst/>
          </a:prstGeom>
        </p:spPr>
        <p:txBody>
          <a:bodyPr anchorCtr="0" anchor="ctr" bIns="65000" lIns="130000" spcFirstLastPara="1" rIns="130000" wrap="square" tIns="650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Trainee Led Review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28"/>
          <p:cNvSpPr txBox="1"/>
          <p:nvPr>
            <p:ph idx="1" type="body"/>
          </p:nvPr>
        </p:nvSpPr>
        <p:spPr>
          <a:xfrm>
            <a:off x="583383" y="2538450"/>
            <a:ext cx="11430900" cy="5899800"/>
          </a:xfrm>
          <a:prstGeom prst="rect">
            <a:avLst/>
          </a:prstGeom>
        </p:spPr>
        <p:txBody>
          <a:bodyPr anchorCtr="0" anchor="t" bIns="65000" lIns="130000" spcFirstLastPara="1" rIns="130000" wrap="square" tIns="650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each CCF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Trainee: Please reflect on your current understanding of CCF1 and how this is shown in your teaching.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Mentor: To develop the trainee’s understanding of CCF1 and their application of it to their teaching, what next step(s) would you recommend? </a:t>
            </a:r>
            <a:endParaRPr sz="2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960"/>
              </a:spcBef>
              <a:spcAft>
                <a:spcPts val="0"/>
              </a:spcAft>
              <a:buNone/>
            </a:pPr>
            <a:r>
              <a:t/>
            </a:r>
            <a:endParaRPr sz="59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University of York Colour Palette">
      <a:dk1>
        <a:srgbClr val="25303B"/>
      </a:dk1>
      <a:lt1>
        <a:srgbClr val="FFFFFF"/>
      </a:lt1>
      <a:dk2>
        <a:srgbClr val="E3E6E5"/>
      </a:dk2>
      <a:lt2>
        <a:srgbClr val="00627D"/>
      </a:lt2>
      <a:accent1>
        <a:srgbClr val="5AB031"/>
      </a:accent1>
      <a:accent2>
        <a:srgbClr val="9067A9"/>
      </a:accent2>
      <a:accent3>
        <a:srgbClr val="E2388C"/>
      </a:accent3>
      <a:accent4>
        <a:srgbClr val="E62A32"/>
      </a:accent4>
      <a:accent5>
        <a:srgbClr val="F18626"/>
      </a:accent5>
      <a:accent6>
        <a:srgbClr val="00ABAA"/>
      </a:accent6>
      <a:hlink>
        <a:srgbClr val="0096D6"/>
      </a:hlink>
      <a:folHlink>
        <a:srgbClr val="E238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